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1770" r:id="rId2"/>
    <p:sldId id="1859" r:id="rId3"/>
    <p:sldId id="1860" r:id="rId4"/>
    <p:sldId id="1861" r:id="rId5"/>
    <p:sldId id="1862" r:id="rId6"/>
    <p:sldId id="1863" r:id="rId7"/>
    <p:sldId id="1864" r:id="rId8"/>
    <p:sldId id="1841" r:id="rId9"/>
    <p:sldId id="1856" r:id="rId10"/>
    <p:sldId id="1843" r:id="rId11"/>
    <p:sldId id="1844" r:id="rId12"/>
    <p:sldId id="1857" r:id="rId13"/>
    <p:sldId id="1845" r:id="rId14"/>
    <p:sldId id="1848" r:id="rId15"/>
    <p:sldId id="1846" r:id="rId16"/>
    <p:sldId id="1847" r:id="rId17"/>
    <p:sldId id="1858" r:id="rId18"/>
    <p:sldId id="1849" r:id="rId19"/>
    <p:sldId id="1850" r:id="rId20"/>
    <p:sldId id="1851" r:id="rId21"/>
    <p:sldId id="1852" r:id="rId22"/>
    <p:sldId id="1854" r:id="rId23"/>
    <p:sldId id="1855" r:id="rId24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目录与章节过渡" id="{847108E3-22F3-4CD9-A82A-834291DC17F4}">
          <p14:sldIdLst>
            <p14:sldId id="1770"/>
            <p14:sldId id="1859"/>
            <p14:sldId id="1860"/>
            <p14:sldId id="1861"/>
            <p14:sldId id="1862"/>
            <p14:sldId id="1863"/>
            <p14:sldId id="1864"/>
            <p14:sldId id="1841"/>
            <p14:sldId id="1856"/>
            <p14:sldId id="1843"/>
            <p14:sldId id="1844"/>
            <p14:sldId id="1857"/>
            <p14:sldId id="1845"/>
            <p14:sldId id="1848"/>
            <p14:sldId id="1846"/>
            <p14:sldId id="1847"/>
            <p14:sldId id="1858"/>
            <p14:sldId id="1849"/>
            <p14:sldId id="1850"/>
            <p14:sldId id="1851"/>
            <p14:sldId id="1852"/>
            <p14:sldId id="1854"/>
            <p14:sldId id="1855"/>
          </p14:sldIdLst>
        </p14:section>
      </p14:sectionLst>
    </p:ext>
    <p:ext uri="{EFAFB233-063F-42B5-8137-9DF3F51BA10A}">
      <p15:sldGuideLst xmlns:p15="http://schemas.microsoft.com/office/powerpoint/2012/main">
        <p15:guide id="4" pos="3838" userDrawn="1">
          <p15:clr>
            <a:srgbClr val="A4A3A4"/>
          </p15:clr>
        </p15:guide>
        <p15:guide id="5" orient="horz" pos="1024" userDrawn="1">
          <p15:clr>
            <a:srgbClr val="A4A3A4"/>
          </p15:clr>
        </p15:guide>
        <p15:guide id="6" orient="horz" pos="1541" userDrawn="1">
          <p15:clr>
            <a:srgbClr val="A4A3A4"/>
          </p15:clr>
        </p15:guide>
        <p15:guide id="7" orient="horz" pos="3082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307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F8B"/>
    <a:srgbClr val="E0CFBD"/>
    <a:srgbClr val="A62038"/>
    <a:srgbClr val="E8E8E8"/>
    <a:srgbClr val="F2F2F2"/>
    <a:srgbClr val="DBDBDB"/>
    <a:srgbClr val="404040"/>
    <a:srgbClr val="FEE848"/>
    <a:srgbClr val="E85106"/>
    <a:srgbClr val="9F0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46" autoAdjust="0"/>
    <p:restoredTop sz="94286" autoAdjust="0"/>
  </p:normalViewPr>
  <p:slideViewPr>
    <p:cSldViewPr snapToGrid="0" showGuides="1">
      <p:cViewPr varScale="1">
        <p:scale>
          <a:sx n="120" d="100"/>
          <a:sy n="120" d="100"/>
        </p:scale>
        <p:origin x="464" y="192"/>
      </p:cViewPr>
      <p:guideLst>
        <p:guide pos="3838"/>
        <p:guide orient="horz" pos="1024"/>
        <p:guide orient="horz" pos="1541"/>
        <p:guide orient="horz" pos="3082"/>
        <p:guide pos="2128"/>
        <p:guide pos="4067"/>
        <p:guide pos="5972"/>
        <p:guide pos="5307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051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sz="4000" dirty="0">
                <a:latin typeface="等线 Light" panose="02010600030101010101" charset="-122"/>
                <a:ea typeface="等线 Light" panose="02010600030101010101" charset="-122"/>
                <a:sym typeface="+mn-ea"/>
              </a:rPr>
              <a:t>Alpha Chess: </a:t>
            </a:r>
            <a:br>
              <a:rPr sz="4000" dirty="0">
                <a:latin typeface="等线 Light" panose="02010600030101010101" charset="-122"/>
                <a:ea typeface="等线 Light" panose="02010600030101010101" charset="-122"/>
                <a:sym typeface="+mn-ea"/>
              </a:rPr>
            </a:br>
            <a:r>
              <a:rPr sz="4000" dirty="0">
                <a:latin typeface="等线 Light" panose="02010600030101010101" charset="-122"/>
                <a:ea typeface="等线 Light" panose="02010600030101010101" charset="-122"/>
                <a:sym typeface="+mn-ea"/>
              </a:rPr>
              <a:t>What's Before Neural Network?</a:t>
            </a:r>
            <a:endParaRPr lang="zh-CN" altLang="en-US" sz="40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defTabSz="457200">
              <a:lnSpc>
                <a:spcPct val="125000"/>
              </a:lnSpc>
            </a:pPr>
            <a:r>
              <a:rPr lang="en-US" altLang="zh-CN" sz="1800" spc="28" dirty="0">
                <a:solidFill>
                  <a:schemeClr val="bg1">
                    <a:lumMod val="65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Construct Out-performed Chinese Chess AI Agents Without Learning</a:t>
            </a:r>
            <a:endParaRPr lang="en-US" sz="1800" spc="28" dirty="0">
              <a:solidFill>
                <a:schemeClr val="bg1">
                  <a:lumMod val="65000"/>
                </a:schemeClr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</a:t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Quiescent Search</a:t>
            </a:r>
            <a:endParaRPr lang="en-US" altLang="zh-CN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Idea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: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earch when the depth is used up.</a:t>
            </a:r>
          </a:p>
          <a:p>
            <a:pPr lvl="1"/>
            <a:r>
              <a:rPr lang="en-US" altLang="zh-CN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If evaluation is good, return.</a:t>
            </a:r>
          </a:p>
          <a:p>
            <a:pPr lvl="1"/>
            <a:r>
              <a:rPr lang="en-US" altLang="zh-CN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Add attacking actions and continue quiescent search</a:t>
            </a:r>
          </a:p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Advantage</a:t>
            </a:r>
          </a:p>
          <a:p>
            <a:pPr lvl="1"/>
            <a:r>
              <a:rPr lang="en-US" altLang="zh-CN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Make full use of time limits</a:t>
            </a:r>
          </a:p>
          <a:p>
            <a:pPr lvl="1"/>
            <a:r>
              <a:rPr lang="en-US" altLang="zh-CN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Not limited by depth</a:t>
            </a:r>
            <a:endParaRPr lang="en-US" altLang="zh-CN" sz="2800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marL="0" indent="0"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marL="0" indent="0"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MVV/LVA Heuristic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Tools: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Monte Carlo Tree Search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Neural Network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Make Search Faster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896223" y="2397887"/>
            <a:ext cx="10399554" cy="4286377"/>
          </a:xfrm>
        </p:spPr>
        <p:txBody>
          <a:bodyPr/>
          <a:lstStyle/>
          <a:p>
            <a:r>
              <a:rPr lang="en-US" altLang="zh-CN" sz="36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K</a:t>
            </a:r>
            <a:r>
              <a:rPr lang="en-US" altLang="zh-CN" sz="36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ey : Prune as soon as possible!</a:t>
            </a:r>
          </a:p>
          <a:p>
            <a:r>
              <a:rPr lang="en-US" altLang="zh-CN" sz="36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Sorting!</a:t>
            </a:r>
          </a:p>
          <a:p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574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Make Search Faster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History heuristic: We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believe the best action in history may be the best action in its current state</a:t>
            </a: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Make a history table.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Increases the weight of the best action proportional to the depth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Principal Variation Search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Tools: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Monte Carlo Tree Search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Neural Network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Time Limited Search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Iterative Deepening!</a:t>
            </a:r>
          </a:p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Idea: If there’s time left, deepen the search.</a:t>
            </a:r>
          </a:p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Advantage: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Avoid not knowing how deep to search.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Make full use of time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Recognize Repeated Board State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Simple way 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Compare each position on the board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Time-consuming!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Zobrist key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Assign a hash value to each piece for each position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Perform the XOR operation to get the hash value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Update only requires the changed pieces on the board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Recognize Repeated Board State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If the board state is repeated:</a:t>
            </a:r>
          </a:p>
          <a:p>
            <a:pPr lvl="1"/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Repeat a search.</a:t>
            </a:r>
          </a:p>
          <a:p>
            <a:pPr lvl="1"/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If meet this repetitive, skip it.</a:t>
            </a:r>
          </a:p>
          <a:p>
            <a:pPr lvl="1"/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Find a suboptimal solution</a:t>
            </a:r>
          </a:p>
          <a:p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988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Part 3: Further More...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Sort with evaluating heuristic</a:t>
            </a: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Brother node heuristic</a:t>
            </a: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Opening book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Translation table</a:t>
            </a:r>
          </a:p>
          <a:p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Sort with evaluation heuristic</a:t>
            </a:r>
            <a:endParaRPr lang="en-US" altLang="zh-CN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idea: expand node that matters first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Get the search tree pruned “quickly”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Trade-off between </a:t>
            </a:r>
            <a:r>
              <a:rPr lang="en-US" altLang="zh-CN" sz="2800" b="1" dirty="0">
                <a:solidFill>
                  <a:srgbClr val="0070C0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sorting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cost and </a:t>
            </a:r>
          </a:p>
          <a:p>
            <a:pPr marL="0" indent="0">
              <a:buNone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  </a:t>
            </a:r>
            <a:r>
              <a:rPr lang="en-US" altLang="zh-CN" sz="2800" b="1" dirty="0">
                <a:solidFill>
                  <a:srgbClr val="0070C0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expanding + pruning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cost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Sometimes worse </a:t>
            </a:r>
            <a:r>
              <a:rPr lang="zh-CN" altLang="en-US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😭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( Add a translation table! )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Part 1: Train an agent 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Alpha Zero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Monte Carlo Tree Search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Neural Network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Problem we met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Brother node heuristic</a:t>
            </a:r>
            <a:endParaRPr lang="en-US" altLang="zh-CN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Also called “Killer Step”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An experiential heuristic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Basic idea: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expand node that brothers have chosen first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Highly likely to get the search tree pruned earlier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Confirm the legality of actions</a:t>
            </a:r>
          </a:p>
          <a:p>
            <a:pPr marL="457200" lvl="1" indent="0">
              <a:buFont typeface="+mj-lt"/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Opening book</a:t>
            </a:r>
            <a:endParaRPr lang="en-US" altLang="zh-CN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Present situation: stubborn opening </a:t>
            </a:r>
            <a:r>
              <a:rPr lang="zh-CN" altLang="en-US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😡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 </a:t>
            </a:r>
          </a:p>
          <a:p>
            <a:pPr marL="0" indent="0">
              <a:buNone/>
            </a:pP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   due to the </a:t>
            </a:r>
            <a:r>
              <a:rPr lang="en-US" altLang="zh-CN" sz="2800" dirty="0">
                <a:solidFill>
                  <a:srgbClr val="0070C0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quiescent evaluation method</a:t>
            </a:r>
            <a:endParaRPr lang="en-US" altLang="zh-CN" sz="2800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  <a:sym typeface="+mn-ea"/>
            </a:endParaRP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Randomly choose a way to start from opening book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Not that amateur in the beginning state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Translation table</a:t>
            </a:r>
            <a:endParaRPr lang="en-US" altLang="zh-CN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1017905" y="1498600"/>
            <a:ext cx="10553065" cy="4286250"/>
          </a:xfrm>
        </p:spPr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Record </a:t>
            </a:r>
            <a:r>
              <a:rPr lang="en-US" altLang="zh-CN" sz="2800" b="1" dirty="0">
                <a:solidFill>
                  <a:srgbClr val="0070C0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upperbound/lowerbound/exact</a:t>
            </a: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value of nodes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Advantage:</a:t>
            </a:r>
          </a:p>
          <a:p>
            <a:pPr lvl="1"/>
            <a:r>
              <a:rPr lang="en-US" altLang="zh-CN" sz="2565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Recognize repeated state</a:t>
            </a:r>
          </a:p>
          <a:p>
            <a:pPr lvl="1"/>
            <a:r>
              <a:rPr lang="en-US" altLang="zh-CN" sz="2565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Accelerate searching process when using “sort </a:t>
            </a:r>
            <a:r>
              <a:rPr lang="en-US" altLang="zh-CN" sz="2565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with evaluation</a:t>
            </a:r>
            <a:r>
              <a:rPr lang="en-US" altLang="zh-CN" sz="2565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”</a:t>
            </a:r>
            <a:r>
              <a:rPr lang="en-US" altLang="zh-CN" sz="2565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heuristic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Easy start: record Zobrist Key &amp; HASH_SIZE as index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Replace strategy?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-144583" y="2125420"/>
            <a:ext cx="9774619" cy="598488"/>
          </a:xfrm>
        </p:spPr>
        <p:txBody>
          <a:bodyPr/>
          <a:lstStyle/>
          <a:p>
            <a:pPr lvl="0" algn="ctr"/>
            <a:r>
              <a:rPr lang="en-US" altLang="zh-CN" sz="5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Thanks for watching!</a:t>
            </a:r>
            <a:endParaRPr lang="zh-CN" altLang="en-US" sz="5400" dirty="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Monte Carlo Tree Search</a:t>
            </a:r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6" name="图片 5" descr="图示, 示意图&#10;&#10;描述已自动生成">
            <a:extLst>
              <a:ext uri="{FF2B5EF4-FFF2-40B4-BE49-F238E27FC236}">
                <a16:creationId xmlns:a16="http://schemas.microsoft.com/office/drawing/2014/main" id="{415AE3B9-C48D-9FA8-68E5-0D42A6D819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447" y="700841"/>
            <a:ext cx="4755951" cy="3122174"/>
          </a:xfrm>
          <a:prstGeom prst="rect">
            <a:avLst/>
          </a:prstGeom>
        </p:spPr>
      </p:pic>
      <p:pic>
        <p:nvPicPr>
          <p:cNvPr id="10" name="图片 9" descr="图片包含 散点图&#10;&#10;描述已自动生成">
            <a:extLst>
              <a:ext uri="{FF2B5EF4-FFF2-40B4-BE49-F238E27FC236}">
                <a16:creationId xmlns:a16="http://schemas.microsoft.com/office/drawing/2014/main" id="{601D9331-05C3-2CF9-D4E0-32B483E2C9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79" y="2363654"/>
            <a:ext cx="3056146" cy="181805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3205C0C-8D3F-7793-0BFF-3E4E627A7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919" y="3720738"/>
            <a:ext cx="4222188" cy="95855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1A1A37B-DBF2-2673-BD40-EEE9CDE16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595420"/>
            <a:ext cx="5070025" cy="931229"/>
          </a:xfrm>
          <a:prstGeom prst="rect">
            <a:avLst/>
          </a:prstGeom>
        </p:spPr>
      </p:pic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471DD98C-7F69-6B68-9B2F-182781C8AC9E}"/>
              </a:ext>
            </a:extLst>
          </p:cNvPr>
          <p:cNvSpPr txBox="1">
            <a:spLocks/>
          </p:cNvSpPr>
          <p:nvPr/>
        </p:nvSpPr>
        <p:spPr>
          <a:xfrm>
            <a:off x="1860221" y="4693484"/>
            <a:ext cx="2740262" cy="373591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92D050"/>
              </a:buClr>
              <a:buFont typeface="Wingdings" panose="05000000000000000000" pitchFamily="2" charset="2"/>
              <a:buChar char="p"/>
              <a:defRPr sz="2400" b="1" kern="1200" spc="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2200" kern="1200" spc="3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6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4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altLang="zh-CN" sz="1600" dirty="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Represented Board</a:t>
            </a:r>
          </a:p>
        </p:txBody>
      </p:sp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22CB54D8-2181-DB9B-1665-5F1F1C0FE629}"/>
              </a:ext>
            </a:extLst>
          </p:cNvPr>
          <p:cNvSpPr txBox="1">
            <a:spLocks/>
          </p:cNvSpPr>
          <p:nvPr/>
        </p:nvSpPr>
        <p:spPr>
          <a:xfrm>
            <a:off x="7445233" y="5686860"/>
            <a:ext cx="2424377" cy="373591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92D050"/>
              </a:buClr>
              <a:buFont typeface="Wingdings" panose="05000000000000000000" pitchFamily="2" charset="2"/>
              <a:buChar char="p"/>
              <a:defRPr sz="2400" b="1" kern="1200" spc="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2200" kern="1200" spc="3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6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4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altLang="zh-CN" sz="1600" dirty="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MCTS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2A5BC2D-F8D3-E48F-910B-1C04824BF8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" altLang="zh-CN">
                <a:latin typeface="DengXian Light" panose="02010600030101010101" pitchFamily="2" charset="-122"/>
                <a:ea typeface="DengXian Light" panose="02010600030101010101" pitchFamily="2" charset="-122"/>
              </a:rPr>
              <a:t>Neural Network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A7D5ED-135C-822F-62E0-8F7154671A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2372" y="3847418"/>
            <a:ext cx="10633320" cy="1719540"/>
          </a:xfrm>
        </p:spPr>
        <p:txBody>
          <a:bodyPr/>
          <a:lstStyle/>
          <a:p>
            <a:r>
              <a:rPr lang="en" altLang="zh-CN" sz="1800">
                <a:solidFill>
                  <a:schemeClr val="tx1"/>
                </a:solidFill>
                <a:latin typeface="DengXian Light" panose="02010600030101010101" pitchFamily="2" charset="-122"/>
                <a:ea typeface="DengXian Light" panose="02010600030101010101" pitchFamily="2" charset="-122"/>
              </a:rPr>
              <a:t>I</a:t>
            </a:r>
            <a:r>
              <a:rPr lang="en" altLang="zh-CN" sz="1800">
                <a:solidFill>
                  <a:schemeClr val="tx1"/>
                </a:solidFill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nput: board state</a:t>
            </a:r>
          </a:p>
          <a:p>
            <a:r>
              <a:rPr lang="en" altLang="zh-CN" sz="1800">
                <a:solidFill>
                  <a:schemeClr val="tx1"/>
                </a:solidFill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Outputs</a:t>
            </a:r>
            <a:r>
              <a:rPr lang="en" altLang="zh-CN" sz="1800">
                <a:solidFill>
                  <a:schemeClr val="tx1"/>
                </a:solidFill>
                <a:latin typeface="DengXian Light" panose="02010600030101010101" pitchFamily="2" charset="-122"/>
                <a:ea typeface="DengXian Light" panose="02010600030101010101" pitchFamily="2" charset="-122"/>
              </a:rPr>
              <a:t>: 1. A</a:t>
            </a:r>
            <a:r>
              <a:rPr lang="en" altLang="zh-CN" sz="1800"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 vector representing </a:t>
            </a:r>
            <a:r>
              <a:rPr lang="en" altLang="zh-CN" sz="1800">
                <a:solidFill>
                  <a:srgbClr val="165F8B"/>
                </a:solidFill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probability distribution </a:t>
            </a:r>
            <a:r>
              <a:rPr lang="en" altLang="zh-CN" sz="1800"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over moves, 2. A value representing the </a:t>
            </a:r>
            <a:r>
              <a:rPr lang="en" altLang="zh-CN" sz="1800">
                <a:solidFill>
                  <a:srgbClr val="165F8B"/>
                </a:solidFill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probability of the current player winning</a:t>
            </a:r>
            <a:r>
              <a:rPr lang="en" altLang="zh-CN" sz="1800">
                <a:effectLst/>
                <a:latin typeface="DengXian Light" panose="02010600030101010101" pitchFamily="2" charset="-122"/>
                <a:ea typeface="DengXian Light" panose="02010600030101010101" pitchFamily="2" charset="-122"/>
              </a:rPr>
              <a:t>.</a:t>
            </a:r>
          </a:p>
          <a:p>
            <a:r>
              <a:rPr lang="en" altLang="zh-CN" sz="1800">
                <a:latin typeface="DengXian Light" panose="02010600030101010101" pitchFamily="2" charset="-122"/>
                <a:ea typeface="DengXian Light" panose="02010600030101010101" pitchFamily="2" charset="-122"/>
              </a:rPr>
              <a:t>Goal: maximize the similarity of the vector to the search probabilities, minimize the error between the predicted winner and the actual winner.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D15C2D-07E2-20B2-E7A9-21A2B0CE33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6" name="图片 5" descr="卡通人物&#10;&#10;中度可信度描述已自动生成">
            <a:extLst>
              <a:ext uri="{FF2B5EF4-FFF2-40B4-BE49-F238E27FC236}">
                <a16:creationId xmlns:a16="http://schemas.microsoft.com/office/drawing/2014/main" id="{B8266293-CACF-B32F-5800-23FE1559C8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98600"/>
            <a:ext cx="7772400" cy="1650206"/>
          </a:xfrm>
          <a:prstGeom prst="rect">
            <a:avLst/>
          </a:prstGeom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8AAEC1BA-2ABE-52BE-1985-A82232DD0D03}"/>
              </a:ext>
            </a:extLst>
          </p:cNvPr>
          <p:cNvSpPr txBox="1">
            <a:spLocks/>
          </p:cNvSpPr>
          <p:nvPr/>
        </p:nvSpPr>
        <p:spPr>
          <a:xfrm>
            <a:off x="4086179" y="3148806"/>
            <a:ext cx="4011939" cy="373591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92D050"/>
              </a:buClr>
              <a:buFont typeface="Wingdings" panose="05000000000000000000" pitchFamily="2" charset="2"/>
              <a:buChar char="p"/>
              <a:defRPr sz="2400" b="1" kern="1200" spc="3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2200" kern="1200" spc="3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6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92D050"/>
              </a:buClr>
              <a:buFont typeface="Arial" panose="020B0604020202020204" pitchFamily="34" charset="0"/>
              <a:buChar char="•"/>
              <a:defRPr sz="1400" kern="1200" spc="3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altLang="zh-CN" sz="1600" dirty="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Neural Network Structure</a:t>
            </a:r>
          </a:p>
        </p:txBody>
      </p:sp>
    </p:spTree>
    <p:extLst>
      <p:ext uri="{BB962C8B-B14F-4D97-AF65-F5344CB8AC3E}">
        <p14:creationId xmlns:p14="http://schemas.microsoft.com/office/powerpoint/2010/main" val="2837540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Whole Process</a:t>
            </a:r>
            <a:endParaRPr lang="en-US" altLang="zh-CN" sz="32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315B7A-0EA6-2B1F-2F35-9C6F9CC0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031" y="1124083"/>
            <a:ext cx="5093937" cy="460983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C56FBF7-4C1D-F9C4-C4F9-A0E64D73E7C3}"/>
              </a:ext>
            </a:extLst>
          </p:cNvPr>
          <p:cNvSpPr txBox="1"/>
          <p:nvPr/>
        </p:nvSpPr>
        <p:spPr>
          <a:xfrm>
            <a:off x="2515649" y="5878436"/>
            <a:ext cx="7160700" cy="313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1000"/>
              </a:spcBef>
              <a:buClr>
                <a:srgbClr val="92D050"/>
              </a:buClr>
            </a:pPr>
            <a:r>
              <a:rPr lang="en" altLang="zh-CN" sz="1200" b="1" spc="30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</a:rPr>
              <a:t>Self-play reinforcement learning in Alpha Zero </a:t>
            </a:r>
          </a:p>
        </p:txBody>
      </p:sp>
    </p:spTree>
    <p:extLst>
      <p:ext uri="{BB962C8B-B14F-4D97-AF65-F5344CB8AC3E}">
        <p14:creationId xmlns:p14="http://schemas.microsoft.com/office/powerpoint/2010/main" val="2113389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1B1CD3-A784-D936-9D6F-9555C95C84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" altLang="zh-CN" b="0"/>
              <a:t>Problem we met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E47937-882C-29A2-56F8-3B8BE71FF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BBFA97-251B-2929-0ED6-6B968E495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483"/>
          <a:stretch/>
        </p:blipFill>
        <p:spPr>
          <a:xfrm>
            <a:off x="1410444" y="1381075"/>
            <a:ext cx="4186464" cy="2568144"/>
          </a:xfrm>
          <a:prstGeom prst="rect">
            <a:avLst/>
          </a:prstGeom>
        </p:spPr>
      </p:pic>
      <p:sp>
        <p:nvSpPr>
          <p:cNvPr id="6" name="文本占位符 2">
            <a:extLst>
              <a:ext uri="{FF2B5EF4-FFF2-40B4-BE49-F238E27FC236}">
                <a16:creationId xmlns:a16="http://schemas.microsoft.com/office/drawing/2014/main" id="{1427A39E-1540-787A-985D-2A15D0AEC8F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2372" y="4695646"/>
            <a:ext cx="10951285" cy="1126194"/>
          </a:xfrm>
        </p:spPr>
        <p:txBody>
          <a:bodyPr/>
          <a:lstStyle/>
          <a:p>
            <a:r>
              <a:rPr lang="en-US" altLang="zh-CN" sz="20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Needs around </a:t>
            </a:r>
            <a:r>
              <a:rPr lang="en-US" altLang="zh-CN" sz="2000" dirty="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100k</a:t>
            </a:r>
            <a:r>
              <a:rPr lang="en-US" altLang="zh-CN" sz="20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 steps to achieve satisfactory results.</a:t>
            </a:r>
          </a:p>
          <a:p>
            <a:r>
              <a:rPr lang="en-US" altLang="zh-CN" sz="20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The search takes too much time during games.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E95757A-5700-7B7C-C105-2EF152823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341" y="1221283"/>
            <a:ext cx="3591698" cy="257197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ADABB1C-4FBE-22C9-1A49-C1175769FEA3}"/>
              </a:ext>
            </a:extLst>
          </p:cNvPr>
          <p:cNvSpPr txBox="1"/>
          <p:nvPr/>
        </p:nvSpPr>
        <p:spPr>
          <a:xfrm>
            <a:off x="1815010" y="3908453"/>
            <a:ext cx="40503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altLang="zh-CN" sz="1400" b="1" spc="30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</a:rPr>
              <a:t>Training</a:t>
            </a:r>
            <a:r>
              <a:rPr lang="zh-CN" altLang="en-US" sz="1400" b="1" spc="30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</a:rPr>
              <a:t> </a:t>
            </a:r>
            <a:r>
              <a:rPr lang="en-US" altLang="zh-CN" sz="1400" b="1" spc="30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</a:rPr>
              <a:t>progress</a:t>
            </a:r>
            <a:endParaRPr lang="en" altLang="zh-CN" sz="1400" b="1" spc="300">
              <a:solidFill>
                <a:srgbClr val="165F8B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CCF5DC-8AEE-B729-0F7C-1FCFA2AFC796}"/>
              </a:ext>
            </a:extLst>
          </p:cNvPr>
          <p:cNvSpPr txBox="1"/>
          <p:nvPr/>
        </p:nvSpPr>
        <p:spPr>
          <a:xfrm>
            <a:off x="6096000" y="3847975"/>
            <a:ext cx="40503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altLang="zh-CN" sz="1400" b="1" spc="300">
                <a:solidFill>
                  <a:srgbClr val="165F8B"/>
                </a:solidFill>
                <a:latin typeface="等线 Light" panose="02010600030101010101" charset="-122"/>
                <a:ea typeface="等线 Light" panose="02010600030101010101" charset="-122"/>
              </a:rPr>
              <a:t>Thinking time</a:t>
            </a:r>
          </a:p>
        </p:txBody>
      </p:sp>
    </p:spTree>
    <p:extLst>
      <p:ext uri="{BB962C8B-B14F-4D97-AF65-F5344CB8AC3E}">
        <p14:creationId xmlns:p14="http://schemas.microsoft.com/office/powerpoint/2010/main" val="3993968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Part 2: Search algorithm based on evaluating method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Goals we want the agent to reach: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Better evaluating methods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Faster searching rate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Smarter avoidance of danger </a:t>
            </a:r>
          </a:p>
          <a:p>
            <a:pPr marL="457200" lvl="1" indent="0">
              <a:buFont typeface="+mj-lt"/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marL="457200" lvl="1" indent="0">
              <a:buFont typeface="+mj-lt"/>
              <a:buNone/>
            </a:pPr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Next we will introduce the path we realize it! </a:t>
            </a:r>
          </a:p>
          <a:p>
            <a:pPr marL="457200" lvl="1" indent="0">
              <a:buFont typeface="+mj-lt"/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marL="457200" lvl="1" indent="0">
              <a:buFont typeface="+mj-lt"/>
              <a:buNone/>
            </a:pP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Searching Strategy 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MiniMax Algorithm,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A simple idea</a:t>
            </a: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Make it simpler: NegaMax!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Advantage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Easy to modify and expand 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Good compatibility for both sides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latin typeface="等线 Light" panose="02010600030101010101" charset="-122"/>
                <a:ea typeface="等线 Light" panose="02010600030101010101" charset="-122"/>
              </a:rPr>
              <a:t>Evaluation Function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Type value</a:t>
            </a:r>
          </a:p>
          <a:p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Position value</a:t>
            </a:r>
          </a:p>
          <a:p>
            <a:r>
              <a:rPr lang="en-US" altLang="zh-CN" sz="28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Conflict </a:t>
            </a:r>
            <a:r>
              <a:rPr lang="en-US" altLang="zh-CN" sz="2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value</a:t>
            </a:r>
            <a:endParaRPr lang="en-US" altLang="zh-CN" sz="28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Number of attacks</a:t>
            </a:r>
          </a:p>
          <a:p>
            <a:pPr lvl="1"/>
            <a:r>
              <a:rPr lang="en-US" altLang="zh-CN" sz="24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Number of defended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5147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ZGE0NWNkMGU5MDdkYjRhMDIyNTVlMDUzZTZkN2ExMjcifQ=="/>
</p:tagLst>
</file>

<file path=ppt/theme/theme1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621</Words>
  <Application>Microsoft Macintosh PowerPoint</Application>
  <PresentationFormat>宽屏</PresentationFormat>
  <Paragraphs>136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等线 Light</vt:lpstr>
      <vt:lpstr>等线 Light</vt:lpstr>
      <vt:lpstr>微软雅黑</vt:lpstr>
      <vt:lpstr>Arial</vt:lpstr>
      <vt:lpstr>Wingdings</vt:lpstr>
      <vt:lpstr>赤霞朱主题​​</vt:lpstr>
      <vt:lpstr>Alpha Chess:  What's Before Neural Network?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2021模板</cp:keywords>
  <cp:lastModifiedBy>QE310</cp:lastModifiedBy>
  <cp:revision>470</cp:revision>
  <dcterms:created xsi:type="dcterms:W3CDTF">2019-01-23T14:14:00Z</dcterms:created>
  <dcterms:modified xsi:type="dcterms:W3CDTF">2023-12-24T05:02:50Z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789A5EDB9F0745FA8F50B199A0AD149D_12</vt:lpwstr>
  </property>
  <property fmtid="{D5CDD505-2E9C-101B-9397-08002B2CF9AE}" pid="12" name="KSOProductBuildVer">
    <vt:lpwstr>2052-12.1.0.16120</vt:lpwstr>
  </property>
</Properties>
</file>

<file path=docProps/thumbnail.jpeg>
</file>